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60" r:id="rId4"/>
    <p:sldId id="271" r:id="rId5"/>
    <p:sldId id="259" r:id="rId6"/>
    <p:sldId id="274" r:id="rId7"/>
    <p:sldId id="273" r:id="rId8"/>
    <p:sldId id="272" r:id="rId9"/>
    <p:sldId id="261" r:id="rId10"/>
    <p:sldId id="262" r:id="rId11"/>
    <p:sldId id="275" r:id="rId12"/>
    <p:sldId id="264" r:id="rId13"/>
    <p:sldId id="276" r:id="rId14"/>
    <p:sldId id="263" r:id="rId15"/>
    <p:sldId id="265" r:id="rId16"/>
    <p:sldId id="266" r:id="rId17"/>
    <p:sldId id="267" r:id="rId18"/>
    <p:sldId id="268" r:id="rId19"/>
    <p:sldId id="269" r:id="rId20"/>
    <p:sldId id="270" r:id="rId2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-600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11A49-F7D5-4E86-9A28-B59A0AAD2DED}" type="datetimeFigureOut">
              <a:rPr lang="bg-BG" smtClean="0"/>
              <a:t>11/20/25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42E74-F44F-46FE-9EFC-9F94E797B27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55585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C842E-9796-4D1A-9B0B-E2A19F932F38}" type="datetimeFigureOut">
              <a:rPr lang="bg-BG" smtClean="0"/>
              <a:t>11/20/25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0993D-A94F-4E00-8699-F61C8031689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23054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Концепцията PEACOC се основава на предварително разработени технологии за извличане и рафиниране, подобрени до TRL 5 в проекта PLATIRUS: екстракция и разделяне на метали от платиновата група (PGM), базирани на дълбоки евтектични разтворители (DES), микровълново излугване (MWAL) и газодифузионна електрокристализация (GDEx).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0993D-A94F-4E00-8699-F61C80316890}" type="slidenum">
              <a:rPr lang="bg-BG" smtClean="0"/>
              <a:t>12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77697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0874" y="1561635"/>
            <a:ext cx="8915399" cy="3759950"/>
          </a:xfrm>
        </p:spPr>
        <p:txBody>
          <a:bodyPr>
            <a:normAutofit fontScale="90000"/>
          </a:bodyPr>
          <a:lstStyle/>
          <a:p>
            <a:pPr algn="ctr"/>
            <a:r>
              <a:rPr lang="bg-BG" b="1" dirty="0"/>
              <a:t>КРАТЪК ПРЕГЛЕД ВЪРХУ УСПЕШНИ НОВИ ТЕХНОЛОГИИ ЗА ВЪЗСТАНОВЯВАНЕ НА КРИТИЧНИ СУРОВИНИ 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0874" y="5321585"/>
            <a:ext cx="8915399" cy="1126283"/>
          </a:xfrm>
        </p:spPr>
        <p:txBody>
          <a:bodyPr/>
          <a:lstStyle/>
          <a:p>
            <a:endParaRPr lang="en-US" b="1" i="1" dirty="0" smtClean="0">
              <a:solidFill>
                <a:schemeClr val="tx1"/>
              </a:solidFill>
            </a:endParaRPr>
          </a:p>
          <a:p>
            <a:pPr algn="ctr"/>
            <a:r>
              <a:rPr lang="bg-BG" b="1" i="1" dirty="0" smtClean="0">
                <a:solidFill>
                  <a:schemeClr val="tx1"/>
                </a:solidFill>
              </a:rPr>
              <a:t>Изготвил: гл. ас. д-р Полина Величкова</a:t>
            </a:r>
            <a:endParaRPr lang="bg-BG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6028898-C9B2-24C8-41E7-8DB31DA9F7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17" r="69467" b="10107"/>
          <a:stretch>
            <a:fillRect/>
          </a:stretch>
        </p:blipFill>
        <p:spPr>
          <a:xfrm>
            <a:off x="180866" y="0"/>
            <a:ext cx="1390358" cy="15450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44F3F9B-CC3D-01BA-DB80-4AB0AF2FA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224" y="1"/>
            <a:ext cx="10620775" cy="112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232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7436" y="951339"/>
            <a:ext cx="93371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bg-BG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Получаване на </a:t>
            </a:r>
            <a:r>
              <a:rPr lang="bg-BG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метали (от платиновата група, </a:t>
            </a:r>
            <a:r>
              <a:rPr lang="bg-BG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злато, сребро и др.) от стари автомобилни катализатори, печатни платки, слънчеви </a:t>
            </a:r>
            <a:r>
              <a:rPr lang="bg-BG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панели</a:t>
            </a:r>
            <a:endParaRPr lang="bg-BG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spcAft>
                <a:spcPts val="0"/>
              </a:spcAft>
            </a:pPr>
            <a:r>
              <a:rPr lang="bg-BG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</a:t>
            </a:r>
            <a:r>
              <a:rPr lang="bg-BG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PEACOC</a:t>
            </a:r>
            <a:r>
              <a:rPr lang="bg-BG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съкращение от „</a:t>
            </a:r>
            <a:r>
              <a:rPr lang="bg-BG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Предтърговски</a:t>
            </a:r>
            <a:r>
              <a:rPr lang="bg-BG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пилотен проект за ефективно възстановяване на благородни метали от европейски ресурси в края на жизнения цикъл с нови нискобюджетни технологии</a:t>
            </a:r>
            <a:r>
              <a:rPr lang="bg-BG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 е финансиран по програма „Хоризонт 2020“ и обединява 18 партньора от 9 държави. Мисията му е да усъвършенства </a:t>
            </a:r>
            <a:r>
              <a:rPr lang="bg-BG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хидрометални</a:t>
            </a:r>
            <a:r>
              <a:rPr lang="bg-BG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електрохимични процеси за получаване на метали (метали от платиновата група, злато, сребро и др.) от стари автомобилни катализатори, печатни платки и фотоволтаични панели, използвайки усъвършенствани, екологично чисти процеси. </a:t>
            </a:r>
          </a:p>
        </p:txBody>
      </p:sp>
    </p:spTree>
    <p:extLst>
      <p:ext uri="{BB962C8B-B14F-4D97-AF65-F5344CB8AC3E}">
        <p14:creationId xmlns:p14="http://schemas.microsoft.com/office/powerpoint/2010/main" val="900129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61" y="100811"/>
            <a:ext cx="3694797" cy="38216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148" y="2346489"/>
            <a:ext cx="3910280" cy="43634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7370" y="100811"/>
            <a:ext cx="3781165" cy="420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69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54" y="1335353"/>
            <a:ext cx="11209568" cy="54002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06828" y="145435"/>
            <a:ext cx="105785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Концепцията PEACOC се основава на предварително разработени технологии за извличане и рафиниране, подобрени до TRL 5 в проекта PLATIRUS: екстракция и разделяне на метали от платиновата група (PGM), базирани на дълбоки евтектични разтворители (DES), микровълново излугване (MWAL) и газодифузионна електрокристализация (GDEx).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43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8901" y="944732"/>
            <a:ext cx="963769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bg-BG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Успехът на пилотния проект MWAL PEACOC се дължи на сътрудничеството между различни партньори, включително белгийската VITO, испанската CEINNMAT и гръцката MONOLITHOS. Докато изследователите на VITO разработват и оптимизират технологията, намалявайки оперативните ѝ разходи и потреблението на химикали, инженерите на CEINNMAT изграждат пилотния проект MWAL, включително микровълновия реактор и системата за управление. Пилотният проект, монтиран в контейнер със стандартен размер, вече е монтиран в Атина, в помещенията на MONOLITHOS, където е тестван, произвеждайки концентрирани от PGM инфилтрати от отработени </a:t>
            </a:r>
            <a:r>
              <a:rPr lang="bg-BG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автокатализатори</a:t>
            </a:r>
            <a:r>
              <a:rPr lang="bg-BG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Мобилността му отваря вратата за извличане на метали на място в региони, където липсват мащабни инфраструктури.</a:t>
            </a:r>
            <a:endParaRPr lang="bg-BG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05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563" y="3387144"/>
            <a:ext cx="10812437" cy="34708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8105472" cy="30909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97024" y="206637"/>
            <a:ext cx="34644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рамките на една седмица от експлоатацията се очаква системата да произведе 2 кг метали от платинената група, 10 кг сребро и 0,5-1 кг злато. 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094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4863" y="1128411"/>
            <a:ext cx="897657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bg-BG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Усъвършенствани сензори и интелигентни модели за добив и обогатяване на нискокачествени руди </a:t>
            </a:r>
            <a:endParaRPr lang="bg-BG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bg-BG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bg-BG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Учените </a:t>
            </a:r>
            <a:r>
              <a:rPr lang="bg-BG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проект </a:t>
            </a:r>
            <a:r>
              <a:rPr lang="bg-BG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OptimOre</a:t>
            </a:r>
            <a:r>
              <a:rPr lang="bg-BG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също финансиран по програма „Хоризонт 2020“, са разработили усъвършенствани софтуерни модели, изкуствен интелект и нови сензорни технологии за оптимизиране процесите на раздробяване, смилане и разделяне на волфрамови и танталови руди, увеличавайки добивите с до 12% и спестявайки 5% от разходите за енергия. Целта е да се подобри независимостта на Европа от критични суровини чрез създаване на по-ефективен и гъвкав метод за извличане на тези минерали от нискокачествена руда.</a:t>
            </a:r>
          </a:p>
        </p:txBody>
      </p:sp>
    </p:spTree>
    <p:extLst>
      <p:ext uri="{BB962C8B-B14F-4D97-AF65-F5344CB8AC3E}">
        <p14:creationId xmlns:p14="http://schemas.microsoft.com/office/powerpoint/2010/main" val="3530320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7689" y="417112"/>
            <a:ext cx="8658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bg-BG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Нови катализатори и </a:t>
            </a:r>
            <a:r>
              <a:rPr lang="bg-BG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нано</a:t>
            </a:r>
            <a:r>
              <a:rPr lang="bg-BG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‑структурирани материали за селективно извличане на </a:t>
            </a:r>
            <a:r>
              <a:rPr lang="bg-BG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метали</a:t>
            </a:r>
            <a:endParaRPr lang="bg-BG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spcAft>
                <a:spcPts val="0"/>
              </a:spcAft>
            </a:pPr>
            <a:r>
              <a:rPr lang="bg-BG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Различни учени са установили че редуциран </a:t>
            </a:r>
            <a:r>
              <a:rPr lang="bg-BG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графенов</a:t>
            </a:r>
            <a:r>
              <a:rPr lang="bg-BG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оксид (</a:t>
            </a:r>
            <a:r>
              <a:rPr lang="bg-BG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rGO</a:t>
            </a:r>
            <a:r>
              <a:rPr lang="bg-BG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може успешно да се използва за извличане на злато от електронни отпадъци с висока селективност и капацитет (ефективност около 99%).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727" y="2725436"/>
            <a:ext cx="6660344" cy="394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10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1375" y="197346"/>
            <a:ext cx="1025158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bg-BG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Нови техники за интегриран добив, преработка и рециклиране на вторични </a:t>
            </a:r>
            <a:r>
              <a:rPr lang="bg-BG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суровини</a:t>
            </a:r>
            <a:endParaRPr lang="bg-BG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spcAft>
                <a:spcPts val="0"/>
              </a:spcAft>
            </a:pPr>
            <a:r>
              <a:rPr lang="en-US" sz="2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PreZero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 </a:t>
            </a:r>
            <a:r>
              <a:rPr lang="bg-BG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събират, сортират и рециклират отпадъците от потреблението и промишлеността като </a:t>
            </a:r>
            <a:r>
              <a:rPr lang="bg-BG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 </a:t>
            </a:r>
            <a:r>
              <a:rPr lang="bg-BG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връщат на потребителя отново в затворен цикъл, запазвайки ресурси и увеличавайки максимално стойността. </a:t>
            </a:r>
            <a:endParaRPr lang="bg-BG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3010" y="1541221"/>
            <a:ext cx="4738990" cy="35913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8194" y="3689797"/>
            <a:ext cx="5640500" cy="31682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31830"/>
            <a:ext cx="4187484" cy="256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93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vubtechtransfer.be/sites/default/files/styles/original_ratio_zero/public/2025-03/trifluorium.jpg?itok=2xq3hy1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992" y="3440487"/>
            <a:ext cx="4052552" cy="341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74135" y="184014"/>
            <a:ext cx="79462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TriFluorium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има за цел да разшири възможностите на кръговата икономика, като въведе нов подход за рециклиране, използващ триболиза - механохимичен процес, който позволява безопасно, устойчиво и ефикасно регенериране на флуор в ценни промишлени ресурси, като например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флуоршпат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bg-BG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флуорит</a:t>
            </a:r>
            <a:r>
              <a:rPr lang="bg-BG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Флуорополимерите имат роля в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ключови индустрии като полупроводници, производство на водород, горивни клетки и електрически превозни средства, установяването на техните стратегии за рециклиране е от съществено значение за преодоляване на ограниченията на настоящите стратегии за изхвърляне и за намаляване на зависимостта от внос на флуоршпат като критична суровина, която понастоящем има нисък процент на рециклиране от само 1% в ЕС.</a:t>
            </a:r>
            <a:endParaRPr lang="bg-BG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Флуорит – У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979" y="3969666"/>
            <a:ext cx="2540492" cy="254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here will fluorspar for US-made EVs come from? - The Oregon Group -  Critical Minerals and Energy Intellige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443"/>
            <a:ext cx="3774135" cy="424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28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0418" y="635641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bg-BG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Внедряване на интелигентни методи при проучвания и добив</a:t>
            </a:r>
          </a:p>
          <a:p>
            <a:pPr indent="180340" algn="just">
              <a:spcAft>
                <a:spcPts val="0"/>
              </a:spcAft>
            </a:pPr>
            <a:r>
              <a:rPr lang="bg-BG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Целта на проекта </a:t>
            </a:r>
            <a:r>
              <a:rPr lang="bg-BG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REXPro</a:t>
            </a:r>
            <a:r>
              <a:rPr lang="bg-BG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 развитието и приложението на интелигентни методи и технологии за проучване, устойчив и възстановяващ добив и ефективна преработка на първични руди в три основни генетични типа действащи находища в България. Търсят се възможности за повишаване на </a:t>
            </a:r>
            <a:r>
              <a:rPr lang="bg-BG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извлекаемостта</a:t>
            </a:r>
            <a:r>
              <a:rPr lang="bg-BG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основните метали и концентриране на съпътстващи елементи от групата на критични и стратегически суровини в полезния компонент, за преоценка на междинния и краен отпадък като бъдещ източник на суровини при едновременно намаляване на общото му количество. Методиката интегрира </a:t>
            </a:r>
            <a:r>
              <a:rPr lang="bg-BG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минералого</a:t>
            </a:r>
            <a:r>
              <a:rPr lang="bg-BG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-геохимични, </a:t>
            </a:r>
            <a:r>
              <a:rPr lang="bg-BG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геохроноложки</a:t>
            </a:r>
            <a:r>
              <a:rPr lang="bg-BG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недеструктивни </a:t>
            </a:r>
            <a:r>
              <a:rPr lang="bg-BG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магнитометрични</a:t>
            </a:r>
            <a:r>
              <a:rPr lang="bg-BG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изследвания и приложения на хармонизирани европейски протоколи за мониторинг на тежки метали и живак в седименти от реки. </a:t>
            </a:r>
          </a:p>
        </p:txBody>
      </p:sp>
    </p:spTree>
    <p:extLst>
      <p:ext uri="{BB962C8B-B14F-4D97-AF65-F5344CB8AC3E}">
        <p14:creationId xmlns:p14="http://schemas.microsoft.com/office/powerpoint/2010/main" val="4254483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1465" y="185087"/>
            <a:ext cx="975947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bg-BG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Държавите </a:t>
            </a:r>
            <a:r>
              <a:rPr lang="bg-BG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 стремят към въглеродна неутралност и инвестират в намаляване на емисиите. За постигане на т. нар. „нетна нула“ обаче са необходими критични </a:t>
            </a:r>
            <a:r>
              <a:rPr lang="bg-BG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суровини, </a:t>
            </a:r>
            <a:r>
              <a:rPr lang="bg-BG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които са от съществено значение за високотехнологичните продукти. </a:t>
            </a:r>
          </a:p>
        </p:txBody>
      </p:sp>
      <p:pic>
        <p:nvPicPr>
          <p:cNvPr id="1026" name="Picture 2" descr="Инициатива на Европейската комисия за суровини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7" y="2000969"/>
            <a:ext cx="7701586" cy="469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01465" y="5729956"/>
            <a:ext cx="37106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 бр. критични, включвайки 17 бр.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стратегически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суровини</a:t>
            </a:r>
            <a:endParaRPr lang="bg-BG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95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6079" y="2833352"/>
            <a:ext cx="6735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>
                <a:latin typeface="Arial Black" panose="020B0A04020102020204" pitchFamily="34" charset="0"/>
              </a:rPr>
              <a:t>БЛАГОДАРЯ ЗА ВНИМАНИЕТО!</a:t>
            </a:r>
            <a:endParaRPr lang="bg-BG" sz="28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520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5614" y="302359"/>
            <a:ext cx="10006887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bg-BG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Критичните суровини са от съществено значение най-вече за икономиката на Европейския съюз (ЕС), тъй като е изключително зависима от външни източници за тези суровини, които играят важна роля в енергийния сектор, електронните технологии, автомобилната индустрия и др. </a:t>
            </a:r>
            <a:r>
              <a:rPr lang="bg-BG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Около </a:t>
            </a:r>
            <a:r>
              <a:rPr lang="bg-BG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90% от доставките на </a:t>
            </a:r>
            <a:r>
              <a:rPr lang="bg-BG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редкоземни</a:t>
            </a:r>
            <a:r>
              <a:rPr lang="bg-BG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елементи и над 60% на литий и кобалт идват от </a:t>
            </a:r>
            <a:r>
              <a:rPr lang="bg-BG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Китай. </a:t>
            </a:r>
            <a:endParaRPr lang="en-US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spcAft>
                <a:spcPts val="0"/>
              </a:spcAft>
            </a:pPr>
            <a:r>
              <a:rPr lang="bg-BG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Освен </a:t>
            </a:r>
            <a:r>
              <a:rPr lang="bg-BG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това добивът им от природни руди има дълбоко въздействие върху околната среда. Традиционните техники за разделяне са химически и енергоемки, тъй като техните химични сходства правят </a:t>
            </a:r>
            <a:r>
              <a:rPr lang="bg-BG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редкоземните</a:t>
            </a:r>
            <a:r>
              <a:rPr lang="bg-BG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елементи много трудни за пречистване, изисквайки множество стъпки на екстракция за получаване на продукти с висока чистота. Това подчертава необходимостта от устойчиви и ясни методи за тяхното разделяне.</a:t>
            </a:r>
          </a:p>
        </p:txBody>
      </p:sp>
    </p:spTree>
    <p:extLst>
      <p:ext uri="{BB962C8B-B14F-4D97-AF65-F5344CB8AC3E}">
        <p14:creationId xmlns:p14="http://schemas.microsoft.com/office/powerpoint/2010/main" val="2096330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0112" y="304576"/>
            <a:ext cx="98051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15888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23 май 2024 влезе в сила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 (ЕС) 2024/1252 на Европейския парламент и на Съвета на Европа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във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връзка с гарантиране на доставките на критични суровини в Европейския съюз. Неговата основна роля е да гарантира достъпа на ЕС до сигурни и устойчиви доставки на суровини от изключителна важност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60111" y="2423873"/>
            <a:ext cx="980511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66688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Целите, които общността си поставя в рамките на този закон, са постигането на: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най-малко 10% от годишното потребление на ЕС за добив;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най-малко 40% от годишното потребление на ЕС за преработка;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най-малко 25% от годишното потребление на ЕС за рециклиране;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не повече от 65% от годишното потребление на ЕС от една трета държава.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238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8496" y="9582"/>
            <a:ext cx="99682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bg-BG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Добрият пример на </a:t>
            </a:r>
            <a:r>
              <a:rPr lang="bg-BG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нововъведени</a:t>
            </a:r>
            <a:r>
              <a:rPr lang="bg-BG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техники на територията на ЕС за възстановяване на критични суровини </a:t>
            </a:r>
          </a:p>
        </p:txBody>
      </p:sp>
      <p:sp>
        <p:nvSpPr>
          <p:cNvPr id="3" name="Rectangle 2"/>
          <p:cNvSpPr/>
          <p:nvPr/>
        </p:nvSpPr>
        <p:spPr>
          <a:xfrm>
            <a:off x="2322464" y="1633391"/>
            <a:ext cx="89594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bg-BG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Нови методи за извличане на суровини от океанските </a:t>
            </a:r>
            <a:r>
              <a:rPr lang="bg-BG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дъна</a:t>
            </a:r>
            <a:endParaRPr lang="bg-BG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spcAft>
                <a:spcPts val="0"/>
              </a:spcAft>
            </a:pPr>
            <a:r>
              <a:rPr lang="bg-BG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 включват дълбоководен добив (на дълбочина над 200 метра) на полиметални сулфиди (съдържащи мед, цинк, злато, сребро), богати на кобалт </a:t>
            </a:r>
            <a:r>
              <a:rPr lang="bg-BG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фероманганови</a:t>
            </a:r>
            <a:r>
              <a:rPr lang="bg-BG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кори (съдържащи кобалт, никел, мед, молибден, телур, елементи от платиновата група и </a:t>
            </a:r>
            <a:r>
              <a:rPr lang="bg-BG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редкоземни</a:t>
            </a:r>
            <a:r>
              <a:rPr lang="bg-BG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елементи) и полиметални </a:t>
            </a:r>
            <a:r>
              <a:rPr lang="bg-BG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нодули</a:t>
            </a:r>
            <a:r>
              <a:rPr lang="bg-BG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(съдържащи манган, желязо, никел, мед, кобалт, молибден, литий и др.) с помощта на дистанционно управляеми превозни средства и хидравлични системи, както и извличане на метали от обезсоляващ разтвор с помощта на нови технологии за разделяне. </a:t>
            </a:r>
          </a:p>
        </p:txBody>
      </p:sp>
    </p:spTree>
    <p:extLst>
      <p:ext uri="{BB962C8B-B14F-4D97-AF65-F5344CB8AC3E}">
        <p14:creationId xmlns:p14="http://schemas.microsoft.com/office/powerpoint/2010/main" val="3076734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567" y="360609"/>
            <a:ext cx="4292683" cy="31527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498" y="3996353"/>
            <a:ext cx="5228823" cy="25306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316" y="236543"/>
            <a:ext cx="4250028" cy="629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269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rategic and rare elements in Cretaceous-Cenozoic cobalt-rich  ferromanganese crusts from seamounts in the Canary Island Seamount Province  (northeastern tropical Atlantic) - ScienceDir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498" y="100338"/>
            <a:ext cx="5297331" cy="664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495504" y="4190765"/>
            <a:ext cx="441745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A–B)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Fe-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кори, събрани от подводните планини </a:t>
            </a:r>
            <a:r>
              <a:rPr lang="bg-B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Пап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Драго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Дебела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Fe-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кора върху базалтов субстрат.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bg-B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Фосфатизирани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Fe-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кори, събрани от подводната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планина Тропик .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F)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Напречно сечение на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Fe-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кора, покриваща карбонатен субстрат.</a:t>
            </a:r>
          </a:p>
        </p:txBody>
      </p:sp>
      <p:sp>
        <p:nvSpPr>
          <p:cNvPr id="3" name="Rectangle 2"/>
          <p:cNvSpPr/>
          <p:nvPr/>
        </p:nvSpPr>
        <p:spPr>
          <a:xfrm>
            <a:off x="7959144" y="100338"/>
            <a:ext cx="38507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Фероманганови кори, добити от южната </a:t>
            </a:r>
            <a:r>
              <a:rPr lang="ru-RU" sz="2400" b="1" dirty="0"/>
              <a:t>страна на Канарските </a:t>
            </a:r>
            <a:r>
              <a:rPr lang="ru-RU" sz="2400" b="1" dirty="0" smtClean="0"/>
              <a:t>острови в </a:t>
            </a:r>
            <a:r>
              <a:rPr lang="ru-RU" sz="2400" b="1" dirty="0"/>
              <a:t>Атлантическия океан.</a:t>
            </a:r>
            <a:endParaRPr lang="bg-BG" sz="2400" b="1" dirty="0"/>
          </a:p>
        </p:txBody>
      </p:sp>
    </p:spTree>
    <p:extLst>
      <p:ext uri="{BB962C8B-B14F-4D97-AF65-F5344CB8AC3E}">
        <p14:creationId xmlns:p14="http://schemas.microsoft.com/office/powerpoint/2010/main" val="3866863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5719" y="288325"/>
            <a:ext cx="101871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66688" algn="just"/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Cĸa</a:t>
            </a:r>
            <a:r>
              <a:rPr lang="bg-B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ндин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cĸ</a:t>
            </a:r>
            <a:r>
              <a:rPr lang="bg-B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ит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c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ĸa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bg-B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нл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bg-B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ндия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Hop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bg-B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гия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bg-B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ция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bg-B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Финл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bg-B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ндия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 н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</a:t>
            </a:r>
            <a:r>
              <a:rPr lang="bg-B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злични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ĸo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bg-B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мни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bg-BG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нти</a:t>
            </a: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Финл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bg-B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ндия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ĸa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ĸ</a:t>
            </a:r>
            <a:r>
              <a:rPr lang="bg-B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люч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bg-B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нтъ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bg-B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бив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ĸa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з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</a:t>
            </a:r>
            <a:r>
              <a:rPr lang="bg-B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ии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bg-BG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66688" algn="just"/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Науру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третата най-малка страна в света по площ (само 21 км²), притежава значителен потенциал за дълбоководен добив.</a:t>
            </a:r>
            <a:endParaRPr lang="bg-BG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5719" y="2371164"/>
            <a:ext cx="101871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31775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приблизително 20 сухи гигатона полиметални нодули биха могли да бъдат извлечени приблизително 260 милиона тона никел, 230 милиона тона мед, 44 милиона тона кобалт и значително количество манган (около 6 гигатона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Тези минерали са основни компоненти 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Батерии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електрически превозни средства (никел, кобалт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възобновяема енергия (мед, манган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стомана (манган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Електроника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отбранителни технологии (редкоземни елементи)</a:t>
            </a:r>
          </a:p>
        </p:txBody>
      </p:sp>
    </p:spTree>
    <p:extLst>
      <p:ext uri="{BB962C8B-B14F-4D97-AF65-F5344CB8AC3E}">
        <p14:creationId xmlns:p14="http://schemas.microsoft.com/office/powerpoint/2010/main" val="3636382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8496" y="243144"/>
            <a:ext cx="99682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bg-BG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Рециклиране на електронни отпадъци със специални </a:t>
            </a:r>
            <a:r>
              <a:rPr lang="bg-BG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екстрактори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bg-BG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spcAft>
                <a:spcPts val="0"/>
              </a:spcAft>
            </a:pPr>
            <a:r>
              <a:rPr lang="bg-BG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Изследователи от Швейцарския федерален технологичен институт в Цюрих (ETH) са разработили нов специално проектиран </a:t>
            </a:r>
            <a:r>
              <a:rPr lang="bg-BG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екстрактор</a:t>
            </a:r>
            <a:r>
              <a:rPr lang="bg-BG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по-прецизно отделяне на </a:t>
            </a:r>
            <a:r>
              <a:rPr lang="bg-BG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редкоземни</a:t>
            </a:r>
            <a:r>
              <a:rPr lang="bg-BG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елементи от електронни отпадъци („e‑</a:t>
            </a:r>
            <a:r>
              <a:rPr lang="bg-BG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waste</a:t>
            </a:r>
            <a:r>
              <a:rPr lang="bg-BG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“). Те са постигнали възстановяване на европий (често срещан във флуоресцентните и енергоспестяващи лампи) до 99% без предварителна обработка на отпадъците.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605" y="2920800"/>
            <a:ext cx="9673026" cy="388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94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165</TotalTime>
  <Words>1419</Words>
  <Application>Microsoft Macintosh PowerPoint</Application>
  <PresentationFormat>Custom</PresentationFormat>
  <Paragraphs>49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Wisp</vt:lpstr>
      <vt:lpstr>КРАТЪК ПРЕГЛЕД ВЪРХУ УСПЕШНИ НОВИ ТЕХНОЛОГИИ ЗА ВЪЗСТАНОВЯВАНЕ НА КРИТИЧНИ СУРОВИНИ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КРАТЪК ПРЕГЛЕД ВЪРХУ УСПЕШНИ НОВИ ТЕХНОЛОГИИ ЗА ВЪЗСТАНОВЯВАНЕ НА КРИТИЧНИ СУРОВИНИ</dc:title>
  <dc:creator>Windows User</dc:creator>
  <cp:lastModifiedBy>Kukurigoo</cp:lastModifiedBy>
  <cp:revision>20</cp:revision>
  <cp:lastPrinted>2025-11-19T06:23:43Z</cp:lastPrinted>
  <dcterms:created xsi:type="dcterms:W3CDTF">2025-10-21T08:20:39Z</dcterms:created>
  <dcterms:modified xsi:type="dcterms:W3CDTF">2025-11-20T07:16:04Z</dcterms:modified>
</cp:coreProperties>
</file>